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60" r:id="rId4"/>
    <p:sldId id="272" r:id="rId5"/>
    <p:sldId id="281" r:id="rId6"/>
    <p:sldId id="280" r:id="rId7"/>
    <p:sldId id="258" r:id="rId8"/>
    <p:sldId id="259" r:id="rId9"/>
    <p:sldId id="261" r:id="rId10"/>
    <p:sldId id="262" r:id="rId11"/>
    <p:sldId id="276"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while-for#tsikl-while" TargetMode="External"/><Relationship Id="rId3" Type="http://schemas.openxmlformats.org/officeDocument/2006/relationships/image" Target="../media/image2.png"/><Relationship Id="rId7" Type="http://schemas.openxmlformats.org/officeDocument/2006/relationships/hyperlink" Target="https://learn.javascript.ru/while-for#tsikl-fo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primitives-methods"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learn.javascript.ru/while-for#tsikl-dowhi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mn-lt"/>
                <a:ea typeface="Playfair Display"/>
                <a:cs typeface="Playfair Display"/>
                <a:sym typeface="Playfair Display"/>
              </a:rPr>
              <a:t>Title</a:t>
            </a:r>
            <a:endParaRPr sz="1400" b="0" i="0" u="none" strike="noStrike" cap="none">
              <a:solidFill>
                <a:srgbClr val="000000"/>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mn-lt"/>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mn-lt"/>
                <a:ea typeface="Rubik"/>
                <a:cs typeface="Rubik"/>
                <a:sym typeface="Rubik"/>
              </a:rPr>
              <a:t>Lorem ipsum </a:t>
            </a:r>
            <a:r>
              <a:rPr lang="en-GB" dirty="0" err="1">
                <a:solidFill>
                  <a:srgbClr val="595959"/>
                </a:solidFill>
                <a:latin typeface="+mn-lt"/>
                <a:ea typeface="Rubik"/>
                <a:cs typeface="Rubik"/>
                <a:sym typeface="Rubik"/>
              </a:rPr>
              <a:t>dolor</a:t>
            </a:r>
            <a:r>
              <a:rPr lang="en-GB" dirty="0">
                <a:solidFill>
                  <a:srgbClr val="595959"/>
                </a:solidFill>
                <a:latin typeface="+mn-lt"/>
                <a:ea typeface="Rubik"/>
                <a:cs typeface="Rubik"/>
                <a:sym typeface="Rubik"/>
              </a:rPr>
              <a:t> sit </a:t>
            </a:r>
            <a:r>
              <a:rPr lang="en-GB" dirty="0" err="1">
                <a:solidFill>
                  <a:srgbClr val="595959"/>
                </a:solidFill>
                <a:latin typeface="+mn-lt"/>
                <a:ea typeface="Rubik"/>
                <a:cs typeface="Rubik"/>
                <a:sym typeface="Rubik"/>
              </a:rPr>
              <a:t>amet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consectetur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adipiscing</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elit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sed</a:t>
            </a:r>
            <a:r>
              <a:rPr lang="en-GB" dirty="0">
                <a:solidFill>
                  <a:srgbClr val="595959"/>
                </a:solidFill>
                <a:latin typeface="+mn-lt"/>
                <a:ea typeface="Rubik"/>
                <a:cs typeface="Rubik"/>
                <a:sym typeface="Rubik"/>
              </a:rPr>
              <a:t> do </a:t>
            </a:r>
            <a:r>
              <a:rPr lang="en-GB" dirty="0" err="1">
                <a:solidFill>
                  <a:srgbClr val="595959"/>
                </a:solidFill>
                <a:latin typeface="+mn-lt"/>
                <a:ea typeface="Rubik"/>
                <a:cs typeface="Rubik"/>
                <a:sym typeface="Rubik"/>
              </a:rPr>
              <a:t>eiusmod</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tempor</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incididunt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labore</a:t>
            </a:r>
            <a:r>
              <a:rPr lang="en-GB" dirty="0">
                <a:solidFill>
                  <a:srgbClr val="595959"/>
                </a:solidFill>
                <a:latin typeface="+mn-lt"/>
                <a:ea typeface="Rubik"/>
                <a:cs typeface="Rubik"/>
                <a:sym typeface="Rubik"/>
              </a:rPr>
              <a:t> et dolore magna </a:t>
            </a:r>
            <a:r>
              <a:rPr lang="en-GB" dirty="0" err="1">
                <a:solidFill>
                  <a:srgbClr val="595959"/>
                </a:solidFill>
                <a:latin typeface="+mn-lt"/>
                <a:ea typeface="Rubik"/>
                <a:cs typeface="Rubik"/>
                <a:sym typeface="Rubik"/>
              </a:rPr>
              <a:t>aliqua</a:t>
            </a:r>
            <a:r>
              <a:rPr lang="en-GB" dirty="0">
                <a:solidFill>
                  <a:srgbClr val="595959"/>
                </a:solidFill>
                <a:latin typeface="+mn-lt"/>
                <a:ea typeface="Rubik"/>
                <a:cs typeface="Rubik"/>
                <a:sym typeface="Rubik"/>
              </a:rPr>
              <a:t>. Ut </a:t>
            </a:r>
            <a:r>
              <a:rPr lang="en-GB" dirty="0" err="1">
                <a:solidFill>
                  <a:srgbClr val="595959"/>
                </a:solidFill>
                <a:latin typeface="+mn-lt"/>
                <a:ea typeface="Rubik"/>
                <a:cs typeface="Rubik"/>
                <a:sym typeface="Rubik"/>
              </a:rPr>
              <a:t>enim</a:t>
            </a:r>
            <a:r>
              <a:rPr lang="en-GB" dirty="0">
                <a:solidFill>
                  <a:srgbClr val="595959"/>
                </a:solidFill>
                <a:latin typeface="+mn-lt"/>
                <a:ea typeface="Rubik"/>
                <a:cs typeface="Rubik"/>
                <a:sym typeface="Rubik"/>
              </a:rPr>
              <a:t> ad minim </a:t>
            </a:r>
            <a:r>
              <a:rPr lang="en-GB" dirty="0" err="1">
                <a:solidFill>
                  <a:srgbClr val="595959"/>
                </a:solidFill>
                <a:latin typeface="+mn-lt"/>
                <a:ea typeface="Rubik"/>
                <a:cs typeface="Rubik"/>
                <a:sym typeface="Rubik"/>
              </a:rPr>
              <a:t>veniam</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quis</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nostrud</a:t>
            </a:r>
            <a:r>
              <a:rPr lang="en-GB" dirty="0">
                <a:solidFill>
                  <a:srgbClr val="595959"/>
                </a:solidFill>
                <a:latin typeface="+mn-lt"/>
                <a:ea typeface="Rubik"/>
                <a:cs typeface="Rubik"/>
                <a:sym typeface="Rubik"/>
              </a:rPr>
              <a:t> exercitation </a:t>
            </a:r>
            <a:r>
              <a:rPr lang="en-GB" dirty="0" err="1">
                <a:solidFill>
                  <a:srgbClr val="595959"/>
                </a:solidFill>
                <a:latin typeface="+mn-lt"/>
                <a:ea typeface="Rubik"/>
                <a:cs typeface="Rubik"/>
                <a:sym typeface="Rubik"/>
              </a:rPr>
              <a:t>ullamco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laboris</a:t>
            </a:r>
            <a:r>
              <a:rPr lang="en-GB" dirty="0">
                <a:solidFill>
                  <a:srgbClr val="595959"/>
                </a:solidFill>
                <a:latin typeface="+mn-lt"/>
                <a:ea typeface="Rubik"/>
                <a:cs typeface="Rubik"/>
                <a:sym typeface="Rubik"/>
              </a:rPr>
              <a:t> nisi </a:t>
            </a:r>
            <a:r>
              <a:rPr lang="en-GB" dirty="0" err="1">
                <a:solidFill>
                  <a:srgbClr val="595959"/>
                </a:solidFill>
                <a:latin typeface="+mn-lt"/>
                <a:ea typeface="Rubik"/>
                <a:cs typeface="Rubik"/>
                <a:sym typeface="Rubik"/>
              </a:rPr>
              <a:t>ut</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aliquip</a:t>
            </a:r>
            <a:r>
              <a:rPr lang="en-GB" dirty="0">
                <a:solidFill>
                  <a:srgbClr val="595959"/>
                </a:solidFill>
                <a:latin typeface="+mn-lt"/>
                <a:ea typeface="Rubik"/>
                <a:cs typeface="Rubik"/>
                <a:sym typeface="Rubik"/>
              </a:rPr>
              <a:t> ex </a:t>
            </a:r>
            <a:r>
              <a:rPr lang="en-GB" dirty="0" err="1">
                <a:solidFill>
                  <a:srgbClr val="595959"/>
                </a:solidFill>
                <a:latin typeface="+mn-lt"/>
                <a:ea typeface="Rubik"/>
                <a:cs typeface="Rubik"/>
                <a:sym typeface="Rubik"/>
              </a:rPr>
              <a:t>ea</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commodo</a:t>
            </a:r>
            <a:r>
              <a:rPr lang="en-GB" dirty="0">
                <a:solidFill>
                  <a:srgbClr val="595959"/>
                </a:solidFill>
                <a:latin typeface="+mn-lt"/>
                <a:ea typeface="Rubik"/>
                <a:cs typeface="Rubik"/>
                <a:sym typeface="Rubik"/>
              </a:rPr>
              <a:t> </a:t>
            </a:r>
            <a:r>
              <a:rPr lang="en-GB" dirty="0" err="1">
                <a:solidFill>
                  <a:srgbClr val="595959"/>
                </a:solidFill>
                <a:latin typeface="+mn-lt"/>
                <a:ea typeface="Rubik"/>
                <a:cs typeface="Rubik"/>
                <a:sym typeface="Rubik"/>
              </a:rPr>
              <a:t>consequat</a:t>
            </a:r>
            <a:r>
              <a:rPr lang="en-GB" dirty="0">
                <a:solidFill>
                  <a:srgbClr val="595959"/>
                </a:solidFill>
                <a:latin typeface="+mn-lt"/>
                <a:ea typeface="Rubik"/>
                <a:cs typeface="Rubik"/>
                <a:sym typeface="Rubik"/>
              </a:rPr>
              <a:t>.</a:t>
            </a:r>
            <a:endParaRPr lang="en-GB" sz="1100" dirty="0">
              <a:solidFill>
                <a:srgbClr val="595959"/>
              </a:solidFill>
              <a:latin typeface="+mn-lt"/>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a:solidFill>
                  <a:srgbClr val="595959"/>
                </a:solidFill>
                <a:latin typeface="+mn-lt"/>
                <a:ea typeface="Rubik"/>
                <a:cs typeface="Rubik"/>
                <a:sym typeface="Rubik"/>
              </a:rPr>
              <a:t> 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sp>
        <p:nvSpPr>
          <p:cNvPr id="92" name="Google Shape;92;p1"/>
          <p:cNvSpPr txBox="1"/>
          <p:nvPr/>
        </p:nvSpPr>
        <p:spPr>
          <a:xfrm>
            <a:off x="1165569" y="1567960"/>
            <a:ext cx="2492031" cy="688321"/>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800" b="1" i="0" u="none" strike="noStrike" cap="none" dirty="0">
                <a:solidFill>
                  <a:srgbClr val="F1B828"/>
                </a:solidFill>
                <a:latin typeface="+mj-lt"/>
                <a:ea typeface="Playfair Display"/>
                <a:cs typeface="Playfair Display"/>
                <a:sym typeface="Playfair Display"/>
              </a:rPr>
              <a:t>Cycles</a:t>
            </a:r>
            <a:endParaRPr lang="en-GB" sz="4800" b="1" i="0" u="none" strike="noStrike" cap="none" dirty="0">
              <a:solidFill>
                <a:srgbClr val="F1B828"/>
              </a:solidFill>
              <a:latin typeface="+mj-lt"/>
              <a:ea typeface="Playfair Display"/>
              <a:cs typeface="Playfair Display"/>
              <a:sym typeface="Playfair Display"/>
            </a:endParaRPr>
          </a:p>
        </p:txBody>
      </p:sp>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trike="noStrike" spc="-1" dirty="0">
                <a:solidFill>
                  <a:srgbClr val="91CFB8"/>
                </a:solidFill>
                <a:latin typeface="Arial"/>
                <a:ea typeface="Playfair Display"/>
              </a:rPr>
              <a:t>27</a:t>
            </a:r>
            <a:endParaRPr lang="ru-RU" sz="3600" b="0" strike="noStrike" spc="-1" dirty="0">
              <a:latin typeface="Arial"/>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553034"/>
            <a:ext cx="7109203" cy="1911036"/>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mn-lt"/>
                <a:ea typeface="Rubik"/>
                <a:cs typeface="Rubik"/>
                <a:sym typeface="Rubik"/>
              </a:rPr>
              <a:t>Lesson plan:</a:t>
            </a:r>
            <a:endParaRPr lang="ru-RU" sz="2800" dirty="0">
              <a:solidFill>
                <a:srgbClr val="CCCCCC"/>
              </a:solidFill>
              <a:latin typeface="Helvetica" panose="020B0604020202020204" pitchFamily="34"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b="0" i="0" u="none" strike="noStrike" cap="none" normalizeH="0" baseline="0" dirty="0">
                <a:ln>
                  <a:noFill/>
                </a:ln>
                <a:solidFill>
                  <a:schemeClr val="tx1"/>
                </a:solidFill>
                <a:effectLst/>
                <a:latin typeface="Consolas" panose="020B0609020204030204" pitchFamily="49" charset="0"/>
                <a:hlinkClick r:id="rId6"/>
              </a:rPr>
              <a:t>Методы у примитивов</a:t>
            </a:r>
            <a:r>
              <a:rPr lang="ru-RU" altLang="ru-RU" sz="2000" dirty="0">
                <a:solidFill>
                  <a:schemeClr val="tx1"/>
                </a:solidFill>
                <a:latin typeface="Consolas" panose="020B0609020204030204" pitchFamily="49" charset="0"/>
              </a:rPr>
              <a:t>(</a:t>
            </a:r>
            <a:r>
              <a:rPr lang="ru-RU" altLang="ru-RU" sz="2000" dirty="0" err="1">
                <a:solidFill>
                  <a:schemeClr val="tx1"/>
                </a:solidFill>
                <a:latin typeface="Consolas" panose="020B0609020204030204" pitchFamily="49" charset="0"/>
              </a:rPr>
              <a:t>изи</a:t>
            </a:r>
            <a:r>
              <a:rPr lang="ru-RU" altLang="ru-RU" sz="2000" dirty="0">
                <a:solidFill>
                  <a:schemeClr val="tx1"/>
                </a:solidFill>
                <a:latin typeface="Consolas" panose="020B0609020204030204" pitchFamily="49" charset="0"/>
              </a:rPr>
              <a:t>)</a:t>
            </a:r>
            <a:endParaRPr kumimoji="0" lang="en-US" altLang="ru-RU" sz="2000" b="0" i="0" u="none" strike="noStrike" cap="none" normalizeH="0" baseline="0" dirty="0">
              <a:ln>
                <a:noFill/>
              </a:ln>
              <a:solidFill>
                <a:schemeClr val="tx1"/>
              </a:solidFill>
              <a:effectLst/>
              <a:latin typeface="Consolas" panose="020B0609020204030204" pitchFamily="49"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b="0" i="0" u="none" strike="noStrike" cap="none" normalizeH="0" baseline="0" dirty="0">
                <a:ln>
                  <a:noFill/>
                </a:ln>
                <a:solidFill>
                  <a:schemeClr val="tx1"/>
                </a:solidFill>
                <a:effectLst/>
                <a:latin typeface="Consolas" panose="020B0609020204030204" pitchFamily="49" charset="0"/>
              </a:rPr>
              <a:t>Что такое цикл</a:t>
            </a:r>
            <a:endParaRPr kumimoji="0" lang="en-US" altLang="ru-RU" sz="2000" b="0" i="0" u="none" strike="noStrike" cap="none" normalizeH="0" baseline="0" dirty="0">
              <a:ln>
                <a:noFill/>
              </a:ln>
              <a:solidFill>
                <a:schemeClr val="tx1"/>
              </a:solidFill>
              <a:effectLst/>
              <a:latin typeface="Consolas" panose="020B0609020204030204" pitchFamily="49"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altLang="ru-RU" sz="2000" dirty="0">
                <a:solidFill>
                  <a:schemeClr val="tx1"/>
                </a:solidFill>
                <a:latin typeface="Consolas" panose="020B0609020204030204" pitchFamily="49" charset="0"/>
                <a:hlinkClick r:id="rId7"/>
              </a:rPr>
              <a:t>for(){}</a:t>
            </a:r>
            <a:endParaRPr lang="en-US" altLang="ru-RU" sz="2000" dirty="0">
              <a:solidFill>
                <a:schemeClr val="tx1"/>
              </a:solidFill>
              <a:latin typeface="Consolas" panose="020B0609020204030204" pitchFamily="49" charset="0"/>
            </a:endParaRPr>
          </a:p>
          <a:p>
            <a:pPr marL="457200" marR="0" lvl="0" indent="-457200" algn="l" rtl="0">
              <a:lnSpc>
                <a:spcPct val="120000"/>
              </a:lnSpc>
              <a:spcBef>
                <a:spcPts val="0"/>
              </a:spcBef>
              <a:spcAft>
                <a:spcPts val="0"/>
              </a:spcAft>
              <a:buClr>
                <a:srgbClr val="000000"/>
              </a:buClr>
              <a:buSzPts val="2000"/>
              <a:buFont typeface="+mj-lt"/>
              <a:buAutoNum type="arabicPeriod"/>
            </a:pPr>
            <a:r>
              <a:rPr kumimoji="0" lang="ru-RU" altLang="ru-RU" sz="2000" b="0" i="0" u="none" strike="noStrike" cap="none" normalizeH="0" baseline="0" dirty="0">
                <a:ln>
                  <a:noFill/>
                </a:ln>
                <a:solidFill>
                  <a:schemeClr val="tx1"/>
                </a:solidFill>
                <a:effectLst/>
                <a:latin typeface="Consolas" panose="020B0609020204030204" pitchFamily="49" charset="0"/>
                <a:hlinkClick r:id="rId8"/>
              </a:rPr>
              <a:t>while(){}</a:t>
            </a:r>
            <a:r>
              <a:rPr kumimoji="0" lang="ru-RU" altLang="ru-RU" sz="2000" b="0" i="0" u="none" strike="noStrike" cap="none" normalizeH="0" baseline="0" dirty="0">
                <a:ln>
                  <a:noFill/>
                </a:ln>
                <a:solidFill>
                  <a:schemeClr val="tx1"/>
                </a:solidFill>
                <a:effectLst/>
                <a:latin typeface="Consolas" panose="020B0609020204030204" pitchFamily="49" charset="0"/>
              </a:rPr>
              <a:t>,</a:t>
            </a:r>
            <a:r>
              <a:rPr kumimoji="0" lang="en-US" altLang="ru-RU" sz="2000" b="0" i="0" u="none" strike="noStrike" cap="none" normalizeH="0" baseline="0" dirty="0">
                <a:ln>
                  <a:noFill/>
                </a:ln>
                <a:solidFill>
                  <a:schemeClr val="tx1"/>
                </a:solidFill>
                <a:effectLst/>
                <a:latin typeface="Consolas" panose="020B0609020204030204" pitchFamily="49" charset="0"/>
              </a:rPr>
              <a:t> </a:t>
            </a:r>
            <a:r>
              <a:rPr kumimoji="0" lang="ru-RU" altLang="ru-RU" sz="2000" b="0" i="0" u="none" strike="noStrike" cap="none" normalizeH="0" baseline="0" dirty="0">
                <a:ln>
                  <a:noFill/>
                </a:ln>
                <a:solidFill>
                  <a:schemeClr val="tx1"/>
                </a:solidFill>
                <a:effectLst/>
                <a:latin typeface="Consolas" panose="020B0609020204030204" pitchFamily="49" charset="0"/>
                <a:hlinkClick r:id="rId9"/>
              </a:rPr>
              <a:t>do{}while()</a:t>
            </a:r>
            <a:endParaRPr lang="ru-RU" sz="2000" dirty="0">
              <a:solidFill>
                <a:srgbClr val="595959"/>
              </a:solidFill>
              <a:latin typeface="+mn-lt"/>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7"/>
        <p:cNvGrpSpPr/>
        <p:nvPr/>
      </p:nvGrpSpPr>
      <p:grpSpPr>
        <a:xfrm>
          <a:off x="0" y="0"/>
          <a:ext cx="0" cy="0"/>
          <a:chOff x="0" y="0"/>
          <a:chExt cx="0" cy="0"/>
        </a:xfrm>
      </p:grpSpPr>
      <p:grpSp>
        <p:nvGrpSpPr>
          <p:cNvPr id="2" name="Группа 1">
            <a:extLst>
              <a:ext uri="{FF2B5EF4-FFF2-40B4-BE49-F238E27FC236}">
                <a16:creationId xmlns:a16="http://schemas.microsoft.com/office/drawing/2014/main" id="{99791E94-4D93-4206-82B3-D307CE2662D5}"/>
              </a:ext>
            </a:extLst>
          </p:cNvPr>
          <p:cNvGrpSpPr/>
          <p:nvPr/>
        </p:nvGrpSpPr>
        <p:grpSpPr>
          <a:xfrm>
            <a:off x="0" y="206602"/>
            <a:ext cx="12235036" cy="6741368"/>
            <a:chOff x="-24680" y="116632"/>
            <a:chExt cx="12235036" cy="6741368"/>
          </a:xfrm>
        </p:grpSpPr>
        <p:sp>
          <p:nvSpPr>
            <p:cNvPr id="128" name="Google Shape;128;p5"/>
            <p:cNvSpPr/>
            <p:nvPr/>
          </p:nvSpPr>
          <p:spPr>
            <a:xfrm>
              <a:off x="-24680" y="2274407"/>
              <a:ext cx="12235036" cy="4583593"/>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04367" y="116632"/>
              <a:ext cx="3228778" cy="3006861"/>
            </a:xfrm>
            <a:prstGeom prst="rect">
              <a:avLst/>
            </a:prstGeom>
            <a:noFill/>
            <a:ln>
              <a:noFill/>
            </a:ln>
          </p:spPr>
        </p:pic>
      </p:grpSp>
      <p:sp>
        <p:nvSpPr>
          <p:cNvPr id="129" name="Google Shape;129;p5"/>
          <p:cNvSpPr/>
          <p:nvPr/>
        </p:nvSpPr>
        <p:spPr>
          <a:xfrm>
            <a:off x="734175" y="584510"/>
            <a:ext cx="503960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800" b="1" i="0" u="none" strike="noStrike" cap="none" dirty="0">
                <a:solidFill>
                  <a:srgbClr val="FF6D54"/>
                </a:solidFill>
                <a:latin typeface="+mn-lt"/>
                <a:ea typeface="Rubik Light"/>
                <a:cs typeface="Rubik Light"/>
                <a:sym typeface="Rubik Light"/>
              </a:rPr>
              <a:t>Методы у примитивов</a:t>
            </a:r>
            <a:endParaRPr sz="2800" b="1" i="0" u="none" strike="noStrike" cap="none" dirty="0">
              <a:solidFill>
                <a:srgbClr val="FF6D54"/>
              </a:solidFill>
              <a:latin typeface="+mn-lt"/>
              <a:ea typeface="Rubik Light"/>
              <a:cs typeface="Rubik Light"/>
              <a:sym typeface="Rubik Light"/>
            </a:endParaRPr>
          </a:p>
        </p:txBody>
      </p:sp>
      <p:sp>
        <p:nvSpPr>
          <p:cNvPr id="3" name="Rectangle 1">
            <a:extLst>
              <a:ext uri="{FF2B5EF4-FFF2-40B4-BE49-F238E27FC236}">
                <a16:creationId xmlns:a16="http://schemas.microsoft.com/office/drawing/2014/main" id="{B99A38AC-D3BF-4C9C-8E7C-6C52A72CC648}"/>
              </a:ext>
            </a:extLst>
          </p:cNvPr>
          <p:cNvSpPr>
            <a:spLocks noChangeArrowheads="1"/>
          </p:cNvSpPr>
          <p:nvPr/>
        </p:nvSpPr>
        <p:spPr bwMode="auto">
          <a:xfrm>
            <a:off x="304453" y="1710032"/>
            <a:ext cx="6160341" cy="290431"/>
          </a:xfrm>
          <a:prstGeom prst="rect">
            <a:avLst/>
          </a:prstGeom>
          <a:noFill/>
          <a:ln>
            <a:noFill/>
          </a:ln>
          <a:effectLst/>
        </p:spPr>
        <p:txBody>
          <a:bodyPr vert="horz" wrap="none" lIns="0" tIns="0" rIns="0" bIns="104742"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ru-RU" altLang="ru-RU" sz="1200" b="0" i="0" u="none" strike="noStrike" cap="none" normalizeH="0" baseline="0" dirty="0">
                <a:ln>
                  <a:noFill/>
                </a:ln>
                <a:solidFill>
                  <a:srgbClr val="333333"/>
                </a:solidFill>
                <a:effectLst/>
                <a:latin typeface="+mn-lt"/>
              </a:rPr>
              <a:t>Есть 7 примитивных типов: </a:t>
            </a:r>
            <a:r>
              <a:rPr kumimoji="0" lang="ru-RU" altLang="ru-RU" sz="1200" b="1" i="0" u="none" strike="noStrike" cap="none" normalizeH="0" baseline="0" dirty="0" err="1">
                <a:ln>
                  <a:noFill/>
                </a:ln>
                <a:solidFill>
                  <a:srgbClr val="333333"/>
                </a:solidFill>
                <a:effectLst/>
                <a:latin typeface="+mn-lt"/>
              </a:rPr>
              <a:t>number</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bigint</a:t>
            </a:r>
            <a:r>
              <a:rPr lang="ru-RU" altLang="ru-RU" sz="1200" b="1" dirty="0">
                <a:solidFill>
                  <a:srgbClr val="333333"/>
                </a:solidFill>
                <a:latin typeface="+mn-lt"/>
              </a:rPr>
              <a:t>, </a:t>
            </a:r>
            <a:r>
              <a:rPr kumimoji="0" lang="ru-RU" altLang="ru-RU" sz="1200" b="1" i="0" u="none" strike="noStrike" cap="none" normalizeH="0" baseline="0" dirty="0" err="1">
                <a:ln>
                  <a:noFill/>
                </a:ln>
                <a:solidFill>
                  <a:srgbClr val="333333"/>
                </a:solidFill>
                <a:effectLst/>
                <a:latin typeface="+mn-lt"/>
              </a:rPr>
              <a:t>string</a:t>
            </a:r>
            <a:r>
              <a:rPr kumimoji="0" lang="ru-RU" altLang="ru-RU" sz="1200" b="0" i="0" u="none" strike="noStrike" cap="none" normalizeH="0" baseline="0" dirty="0">
                <a:ln>
                  <a:noFill/>
                </a:ln>
                <a:solidFill>
                  <a:srgbClr val="333333"/>
                </a:solidFill>
                <a:effectLst/>
                <a:latin typeface="+mn-lt"/>
              </a:rPr>
              <a:t>,</a:t>
            </a:r>
            <a:r>
              <a:rPr kumimoji="0" lang="ru-RU" altLang="ru-RU" sz="1200" b="1"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symbol</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boolean</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null</a:t>
            </a:r>
            <a:r>
              <a:rPr kumimoji="0" lang="ru-RU" altLang="ru-RU" sz="1200" b="0" i="0" u="none" strike="noStrike" cap="none" normalizeH="0" baseline="0" dirty="0">
                <a:ln>
                  <a:noFill/>
                </a:ln>
                <a:solidFill>
                  <a:srgbClr val="333333"/>
                </a:solidFill>
                <a:effectLst/>
                <a:latin typeface="+mn-lt"/>
              </a:rPr>
              <a:t>, </a:t>
            </a:r>
            <a:r>
              <a:rPr kumimoji="0" lang="ru-RU" altLang="ru-RU" sz="1200" b="1" i="0" u="none" strike="noStrike" cap="none" normalizeH="0" baseline="0" dirty="0" err="1">
                <a:ln>
                  <a:noFill/>
                </a:ln>
                <a:solidFill>
                  <a:srgbClr val="333333"/>
                </a:solidFill>
                <a:effectLst/>
                <a:latin typeface="+mn-lt"/>
              </a:rPr>
              <a:t>undefined</a:t>
            </a:r>
            <a:r>
              <a:rPr kumimoji="0" lang="ru-RU" altLang="ru-RU" sz="1200" b="0" i="0" u="none" strike="noStrike" cap="none" normalizeH="0" baseline="0" dirty="0">
                <a:ln>
                  <a:noFill/>
                </a:ln>
                <a:solidFill>
                  <a:srgbClr val="333333"/>
                </a:solidFill>
                <a:effectLst/>
                <a:latin typeface="+mn-lt"/>
              </a:rPr>
              <a:t>.</a:t>
            </a:r>
          </a:p>
        </p:txBody>
      </p:sp>
      <p:sp>
        <p:nvSpPr>
          <p:cNvPr id="4" name="Rectangle 2">
            <a:extLst>
              <a:ext uri="{FF2B5EF4-FFF2-40B4-BE49-F238E27FC236}">
                <a16:creationId xmlns:a16="http://schemas.microsoft.com/office/drawing/2014/main" id="{7565DE00-C60C-40EA-82BB-95C14466929D}"/>
              </a:ext>
            </a:extLst>
          </p:cNvPr>
          <p:cNvSpPr>
            <a:spLocks noChangeArrowheads="1"/>
          </p:cNvSpPr>
          <p:nvPr/>
        </p:nvSpPr>
        <p:spPr bwMode="auto">
          <a:xfrm>
            <a:off x="304453" y="2528151"/>
            <a:ext cx="8750648"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333333"/>
                </a:solidFill>
                <a:effectLst/>
                <a:latin typeface="+mn-lt"/>
              </a:rPr>
              <a:t>Каждый </a:t>
            </a:r>
            <a:r>
              <a:rPr kumimoji="0" lang="ru-RU" altLang="ru-RU" b="0" i="0" u="sng" strike="noStrike" cap="none" normalizeH="0" baseline="0" dirty="0">
                <a:ln>
                  <a:noFill/>
                </a:ln>
                <a:solidFill>
                  <a:srgbClr val="333333"/>
                </a:solidFill>
                <a:effectLst/>
                <a:latin typeface="+mn-lt"/>
              </a:rPr>
              <a:t>примитив</a:t>
            </a:r>
            <a:r>
              <a:rPr kumimoji="0" lang="ru-RU" altLang="ru-RU" b="0" i="0" u="none" strike="noStrike" cap="none" normalizeH="0" baseline="0" dirty="0">
                <a:ln>
                  <a:noFill/>
                </a:ln>
                <a:solidFill>
                  <a:srgbClr val="333333"/>
                </a:solidFill>
                <a:effectLst/>
                <a:latin typeface="+mn-lt"/>
              </a:rPr>
              <a:t> имеет свой собственный «объект-обёртку», которые называются: </a:t>
            </a:r>
            <a:r>
              <a:rPr kumimoji="0" lang="ru-RU" altLang="ru-RU" b="1" i="0" u="none" strike="noStrike" cap="none" normalizeH="0" baseline="0" dirty="0" err="1">
                <a:ln>
                  <a:noFill/>
                </a:ln>
                <a:solidFill>
                  <a:srgbClr val="333333"/>
                </a:solidFill>
                <a:effectLst/>
                <a:latin typeface="+mn-lt"/>
              </a:rPr>
              <a:t>String</a:t>
            </a:r>
            <a:r>
              <a:rPr kumimoji="0" lang="ru-RU" altLang="ru-RU" b="0" i="0" u="none" strike="noStrike" cap="none" normalizeH="0" baseline="0" dirty="0">
                <a:ln>
                  <a:noFill/>
                </a:ln>
                <a:solidFill>
                  <a:srgbClr val="333333"/>
                </a:solidFill>
                <a:effectLst/>
                <a:latin typeface="+mn-lt"/>
              </a:rPr>
              <a:t>, </a:t>
            </a:r>
            <a:r>
              <a:rPr kumimoji="0" lang="ru-RU" altLang="ru-RU" b="1" i="0" u="none" strike="noStrike" cap="none" normalizeH="0" baseline="0" dirty="0" err="1">
                <a:ln>
                  <a:noFill/>
                </a:ln>
                <a:solidFill>
                  <a:srgbClr val="333333"/>
                </a:solidFill>
                <a:effectLst/>
                <a:latin typeface="+mn-lt"/>
              </a:rPr>
              <a:t>Number</a:t>
            </a:r>
            <a:r>
              <a:rPr kumimoji="0" lang="ru-RU" altLang="ru-RU" b="0" i="0" u="none" strike="noStrike" cap="none" normalizeH="0" baseline="0" dirty="0">
                <a:ln>
                  <a:noFill/>
                </a:ln>
                <a:solidFill>
                  <a:srgbClr val="333333"/>
                </a:solidFill>
                <a:effectLst/>
                <a:latin typeface="+mn-lt"/>
              </a:rPr>
              <a:t>, </a:t>
            </a:r>
            <a:r>
              <a:rPr kumimoji="0" lang="ru-RU" altLang="ru-RU" b="1" i="0" u="none" strike="noStrike" cap="none" normalizeH="0" baseline="0" dirty="0" err="1">
                <a:ln>
                  <a:noFill/>
                </a:ln>
                <a:solidFill>
                  <a:srgbClr val="333333"/>
                </a:solidFill>
                <a:effectLst/>
                <a:latin typeface="+mn-lt"/>
              </a:rPr>
              <a:t>Boolean</a:t>
            </a:r>
            <a:r>
              <a:rPr kumimoji="0" lang="ru-RU" altLang="ru-RU" b="0" i="0" u="none" strike="noStrike" cap="none" normalizeH="0" baseline="0" dirty="0">
                <a:ln>
                  <a:noFill/>
                </a:ln>
                <a:solidFill>
                  <a:srgbClr val="333333"/>
                </a:solidFill>
                <a:effectLst/>
                <a:latin typeface="+mn-lt"/>
              </a:rPr>
              <a:t> и </a:t>
            </a:r>
            <a:r>
              <a:rPr kumimoji="0" lang="ru-RU" altLang="ru-RU" b="1" i="0" u="none" strike="noStrike" cap="none" normalizeH="0" baseline="0" dirty="0" err="1">
                <a:ln>
                  <a:noFill/>
                </a:ln>
                <a:solidFill>
                  <a:srgbClr val="333333"/>
                </a:solidFill>
                <a:effectLst/>
                <a:latin typeface="+mn-lt"/>
              </a:rPr>
              <a:t>Symbol</a:t>
            </a:r>
            <a:r>
              <a:rPr kumimoji="0" lang="ru-RU" altLang="ru-RU" b="0" i="0" u="none" strike="noStrike" cap="none" normalizeH="0" baseline="0" dirty="0">
                <a:ln>
                  <a:noFill/>
                </a:ln>
                <a:solidFill>
                  <a:srgbClr val="333333"/>
                </a:solidFill>
                <a:effectLst/>
                <a:latin typeface="+mn-lt"/>
              </a:rPr>
              <a:t>. Таким образом, они имеют разный набор методов.</a:t>
            </a:r>
            <a:r>
              <a:rPr kumimoji="0" lang="ru-RU" altLang="ru-RU" b="0" i="0" u="none" strike="noStrike" cap="none" normalizeH="0" baseline="0" dirty="0">
                <a:ln>
                  <a:noFill/>
                </a:ln>
                <a:solidFill>
                  <a:schemeClr val="tx1"/>
                </a:solidFill>
                <a:effectLst/>
                <a:latin typeface="+mn-lt"/>
              </a:rPr>
              <a:t> </a:t>
            </a:r>
          </a:p>
        </p:txBody>
      </p:sp>
      <p:sp>
        <p:nvSpPr>
          <p:cNvPr id="10" name="TextBox 9">
            <a:extLst>
              <a:ext uri="{FF2B5EF4-FFF2-40B4-BE49-F238E27FC236}">
                <a16:creationId xmlns:a16="http://schemas.microsoft.com/office/drawing/2014/main" id="{112EDB63-4427-40EB-B438-611695F369C1}"/>
              </a:ext>
            </a:extLst>
          </p:cNvPr>
          <p:cNvSpPr txBox="1"/>
          <p:nvPr/>
        </p:nvSpPr>
        <p:spPr>
          <a:xfrm>
            <a:off x="5638540" y="3886821"/>
            <a:ext cx="3099147" cy="738664"/>
          </a:xfrm>
          <a:prstGeom prst="rect">
            <a:avLst/>
          </a:prstGeom>
          <a:noFill/>
        </p:spPr>
        <p:txBody>
          <a:bodyPr wrap="square">
            <a:spAutoFit/>
          </a:bodyPr>
          <a:lstStyle/>
          <a:p>
            <a:r>
              <a:rPr lang="en-US" b="0" i="0" dirty="0">
                <a:solidFill>
                  <a:srgbClr val="0077AA"/>
                </a:solidFill>
                <a:effectLst/>
                <a:latin typeface="+mn-lt"/>
              </a:rPr>
              <a:t>let</a:t>
            </a:r>
            <a:r>
              <a:rPr lang="en-US" b="0" i="0" dirty="0">
                <a:solidFill>
                  <a:srgbClr val="333333"/>
                </a:solidFill>
                <a:effectLst/>
                <a:latin typeface="+mn-lt"/>
              </a:rPr>
              <a:t> str </a:t>
            </a:r>
            <a:r>
              <a:rPr lang="en-US" b="0" i="0" dirty="0">
                <a:solidFill>
                  <a:srgbClr val="A67F59"/>
                </a:solidFill>
                <a:effectLst/>
                <a:latin typeface="+mn-lt"/>
              </a:rPr>
              <a:t>=</a:t>
            </a:r>
            <a:r>
              <a:rPr lang="en-US" b="0" i="0" dirty="0">
                <a:solidFill>
                  <a:srgbClr val="333333"/>
                </a:solidFill>
                <a:effectLst/>
                <a:latin typeface="+mn-lt"/>
              </a:rPr>
              <a:t> </a:t>
            </a:r>
            <a:r>
              <a:rPr lang="en-US" b="0" i="0" dirty="0">
                <a:solidFill>
                  <a:srgbClr val="669900"/>
                </a:solidFill>
                <a:effectLst/>
                <a:latin typeface="+mn-lt"/>
              </a:rPr>
              <a:t>"</a:t>
            </a:r>
            <a:r>
              <a:rPr lang="ru-RU" b="0" i="0" dirty="0">
                <a:solidFill>
                  <a:srgbClr val="669900"/>
                </a:solidFill>
                <a:effectLst/>
                <a:latin typeface="+mn-lt"/>
              </a:rPr>
              <a:t>Привет"</a:t>
            </a:r>
            <a:r>
              <a:rPr lang="ru-RU" b="0" i="0" dirty="0">
                <a:solidFill>
                  <a:srgbClr val="999999"/>
                </a:solidFill>
                <a:effectLst/>
                <a:latin typeface="+mn-lt"/>
              </a:rPr>
              <a:t>;</a:t>
            </a:r>
            <a:r>
              <a:rPr lang="ru-RU" b="0" i="0" dirty="0">
                <a:solidFill>
                  <a:srgbClr val="333333"/>
                </a:solidFill>
                <a:effectLst/>
                <a:latin typeface="+mn-lt"/>
              </a:rPr>
              <a:t> </a:t>
            </a:r>
          </a:p>
          <a:p>
            <a:endParaRPr lang="ru-RU" b="0" i="0" dirty="0">
              <a:solidFill>
                <a:srgbClr val="333333"/>
              </a:solidFill>
              <a:effectLst/>
              <a:latin typeface="+mn-lt"/>
            </a:endParaRPr>
          </a:p>
          <a:p>
            <a:r>
              <a:rPr lang="en-US" b="0" i="0" dirty="0" err="1">
                <a:solidFill>
                  <a:srgbClr val="333333"/>
                </a:solidFill>
                <a:effectLst/>
                <a:latin typeface="+mn-lt"/>
              </a:rPr>
              <a:t>str</a:t>
            </a:r>
            <a:r>
              <a:rPr lang="en-US" b="0" i="0" dirty="0" err="1">
                <a:solidFill>
                  <a:srgbClr val="999999"/>
                </a:solidFill>
                <a:effectLst/>
                <a:latin typeface="+mn-lt"/>
              </a:rPr>
              <a:t>.</a:t>
            </a:r>
            <a:r>
              <a:rPr lang="en-US" b="0" i="0" dirty="0" err="1">
                <a:solidFill>
                  <a:srgbClr val="DD4A68"/>
                </a:solidFill>
                <a:effectLst/>
                <a:latin typeface="+mn-lt"/>
              </a:rPr>
              <a:t>toUpperCase</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a:t>
            </a:r>
            <a:r>
              <a:rPr lang="ru-RU" b="0" i="0" dirty="0">
                <a:solidFill>
                  <a:srgbClr val="708090"/>
                </a:solidFill>
                <a:effectLst/>
                <a:latin typeface="+mn-lt"/>
              </a:rPr>
              <a:t>ПРИВЕТ</a:t>
            </a:r>
            <a:endParaRPr lang="ru-RU" dirty="0">
              <a:latin typeface="+mn-lt"/>
            </a:endParaRPr>
          </a:p>
        </p:txBody>
      </p:sp>
      <p:sp>
        <p:nvSpPr>
          <p:cNvPr id="12" name="TextBox 11">
            <a:extLst>
              <a:ext uri="{FF2B5EF4-FFF2-40B4-BE49-F238E27FC236}">
                <a16:creationId xmlns:a16="http://schemas.microsoft.com/office/drawing/2014/main" id="{082C4824-EF84-4316-823A-F418EF359D6A}"/>
              </a:ext>
            </a:extLst>
          </p:cNvPr>
          <p:cNvSpPr txBox="1"/>
          <p:nvPr/>
        </p:nvSpPr>
        <p:spPr>
          <a:xfrm>
            <a:off x="5934243" y="3275111"/>
            <a:ext cx="1061101" cy="307777"/>
          </a:xfrm>
          <a:prstGeom prst="rect">
            <a:avLst/>
          </a:prstGeom>
          <a:noFill/>
        </p:spPr>
        <p:txBody>
          <a:bodyPr wrap="square">
            <a:spAutoFit/>
          </a:bodyPr>
          <a:lstStyle/>
          <a:p>
            <a:r>
              <a:rPr lang="ru-RU" b="1" i="0" dirty="0">
                <a:solidFill>
                  <a:srgbClr val="333333"/>
                </a:solidFill>
                <a:effectLst/>
                <a:latin typeface="+mn-lt"/>
              </a:rPr>
              <a:t>примитив</a:t>
            </a:r>
            <a:endParaRPr lang="ru-RU" b="1" dirty="0">
              <a:latin typeface="+mn-lt"/>
            </a:endParaRPr>
          </a:p>
        </p:txBody>
      </p:sp>
      <p:sp>
        <p:nvSpPr>
          <p:cNvPr id="14" name="TextBox 13">
            <a:extLst>
              <a:ext uri="{FF2B5EF4-FFF2-40B4-BE49-F238E27FC236}">
                <a16:creationId xmlns:a16="http://schemas.microsoft.com/office/drawing/2014/main" id="{28D91687-6954-4A52-9DB2-31FA55AB3840}"/>
              </a:ext>
            </a:extLst>
          </p:cNvPr>
          <p:cNvSpPr txBox="1"/>
          <p:nvPr/>
        </p:nvSpPr>
        <p:spPr>
          <a:xfrm>
            <a:off x="4579559" y="4819284"/>
            <a:ext cx="4297741" cy="954107"/>
          </a:xfrm>
          <a:prstGeom prst="rect">
            <a:avLst/>
          </a:prstGeom>
          <a:noFill/>
        </p:spPr>
        <p:txBody>
          <a:bodyPr wrap="square">
            <a:spAutoFit/>
          </a:bodyPr>
          <a:lstStyle/>
          <a:p>
            <a:r>
              <a:rPr lang="ru-RU" b="0" i="0" dirty="0">
                <a:solidFill>
                  <a:srgbClr val="333333"/>
                </a:solidFill>
                <a:effectLst/>
                <a:latin typeface="+mn-lt"/>
              </a:rPr>
              <a:t>В момент обращения к его свойству, создаётся специальный объект, который знает значение строки и имеет  </a:t>
            </a:r>
            <a:r>
              <a:rPr kumimoji="0" lang="ru-RU" altLang="ru-RU" sz="1400" b="0" i="0" u="none" strike="noStrike" cap="none" normalizeH="0" baseline="0" dirty="0">
                <a:ln>
                  <a:noFill/>
                </a:ln>
                <a:solidFill>
                  <a:srgbClr val="333333"/>
                </a:solidFill>
                <a:effectLst/>
                <a:latin typeface="+mn-lt"/>
              </a:rPr>
              <a:t>полезные методы, как </a:t>
            </a:r>
            <a:r>
              <a:rPr kumimoji="0" lang="ru-RU" altLang="ru-RU" sz="1200" b="1" i="0" u="none" strike="noStrike" cap="none" normalizeH="0" baseline="0" dirty="0" err="1">
                <a:ln>
                  <a:noFill/>
                </a:ln>
                <a:solidFill>
                  <a:srgbClr val="333333"/>
                </a:solidFill>
                <a:effectLst/>
                <a:latin typeface="+mn-lt"/>
              </a:rPr>
              <a:t>toUpperCase</a:t>
            </a:r>
            <a:r>
              <a:rPr kumimoji="0" lang="ru-RU" altLang="ru-RU" sz="1050" b="0" i="0" u="none" strike="noStrike" cap="none" normalizeH="0" baseline="0" dirty="0">
                <a:ln>
                  <a:noFill/>
                </a:ln>
                <a:solidFill>
                  <a:srgbClr val="333333"/>
                </a:solidFill>
                <a:effectLst/>
                <a:latin typeface="+mn-lt"/>
              </a:rPr>
              <a:t>()</a:t>
            </a:r>
            <a:r>
              <a:rPr kumimoji="0" lang="ru-RU" altLang="ru-RU" sz="1400" b="0" i="0" u="none" strike="noStrike" cap="none" normalizeH="0" baseline="0" dirty="0">
                <a:ln>
                  <a:noFill/>
                </a:ln>
                <a:solidFill>
                  <a:srgbClr val="333333"/>
                </a:solidFill>
                <a:effectLst/>
                <a:latin typeface="+mn-lt"/>
              </a:rPr>
              <a:t>.</a:t>
            </a:r>
          </a:p>
        </p:txBody>
      </p:sp>
      <p:cxnSp>
        <p:nvCxnSpPr>
          <p:cNvPr id="9" name="Соединитель: изогнутый 8">
            <a:extLst>
              <a:ext uri="{FF2B5EF4-FFF2-40B4-BE49-F238E27FC236}">
                <a16:creationId xmlns:a16="http://schemas.microsoft.com/office/drawing/2014/main" id="{033B1387-E4AB-4AD6-8D9B-15D294CD9A96}"/>
              </a:ext>
            </a:extLst>
          </p:cNvPr>
          <p:cNvCxnSpPr>
            <a:cxnSpLocks/>
            <a:stCxn id="12" idx="2"/>
          </p:cNvCxnSpPr>
          <p:nvPr/>
        </p:nvCxnSpPr>
        <p:spPr>
          <a:xfrm rot="5400000">
            <a:off x="6190849" y="3672857"/>
            <a:ext cx="363914" cy="1839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Соединитель: изогнутый 15">
            <a:extLst>
              <a:ext uri="{FF2B5EF4-FFF2-40B4-BE49-F238E27FC236}">
                <a16:creationId xmlns:a16="http://schemas.microsoft.com/office/drawing/2014/main" id="{F72679D1-C82F-4BC9-8D61-8E3CAC278A7E}"/>
              </a:ext>
            </a:extLst>
          </p:cNvPr>
          <p:cNvCxnSpPr>
            <a:cxnSpLocks/>
            <a:stCxn id="14" idx="0"/>
          </p:cNvCxnSpPr>
          <p:nvPr/>
        </p:nvCxnSpPr>
        <p:spPr>
          <a:xfrm rot="16200000" flipV="1">
            <a:off x="6491945" y="4582799"/>
            <a:ext cx="246940" cy="2260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Прямоугольник: скругленные углы 25">
            <a:extLst>
              <a:ext uri="{FF2B5EF4-FFF2-40B4-BE49-F238E27FC236}">
                <a16:creationId xmlns:a16="http://schemas.microsoft.com/office/drawing/2014/main" id="{5455F8BB-9B82-462A-A002-37DB829B018E}"/>
              </a:ext>
            </a:extLst>
          </p:cNvPr>
          <p:cNvSpPr/>
          <p:nvPr/>
        </p:nvSpPr>
        <p:spPr>
          <a:xfrm>
            <a:off x="374650" y="3347253"/>
            <a:ext cx="4483100" cy="12782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0" lang="ru-RU" altLang="ru-RU" b="1" i="0" u="none" strike="noStrike" cap="none" normalizeH="0" baseline="0" dirty="0">
                <a:ln>
                  <a:noFill/>
                </a:ln>
                <a:solidFill>
                  <a:schemeClr val="accent2"/>
                </a:solidFill>
                <a:effectLst/>
              </a:rPr>
              <a:t>Особенные примитивы </a:t>
            </a:r>
            <a:r>
              <a:rPr kumimoji="0" lang="ru-RU" altLang="ru-RU" b="1" i="0" u="none" strike="noStrike" cap="none" normalizeH="0" baseline="0" dirty="0" err="1">
                <a:ln>
                  <a:noFill/>
                </a:ln>
                <a:solidFill>
                  <a:schemeClr val="accent2"/>
                </a:solidFill>
                <a:effectLst/>
              </a:rPr>
              <a:t>null</a:t>
            </a:r>
            <a:r>
              <a:rPr kumimoji="0" lang="ru-RU" altLang="ru-RU" b="1" i="0" u="none" strike="noStrike" cap="none" normalizeH="0" baseline="0" dirty="0">
                <a:ln>
                  <a:noFill/>
                </a:ln>
                <a:solidFill>
                  <a:schemeClr val="accent2"/>
                </a:solidFill>
                <a:effectLst/>
              </a:rPr>
              <a:t> и </a:t>
            </a:r>
            <a:r>
              <a:rPr kumimoji="0" lang="ru-RU" altLang="ru-RU" b="1" i="0" u="none" strike="noStrike" cap="none" normalizeH="0" baseline="0" dirty="0" err="1">
                <a:ln>
                  <a:noFill/>
                </a:ln>
                <a:solidFill>
                  <a:schemeClr val="accent2"/>
                </a:solidFill>
                <a:effectLst/>
              </a:rPr>
              <a:t>undefined</a:t>
            </a:r>
            <a:r>
              <a:rPr kumimoji="0" lang="ru-RU" altLang="ru-RU" b="1" i="0" u="none" strike="noStrike" cap="none" normalizeH="0" baseline="0" dirty="0">
                <a:ln>
                  <a:noFill/>
                </a:ln>
                <a:solidFill>
                  <a:schemeClr val="accent2"/>
                </a:solidFill>
                <a:effectLst/>
              </a:rPr>
              <a:t> являются исключениями. </a:t>
            </a:r>
          </a:p>
          <a:p>
            <a:pPr algn="ctr"/>
            <a:endParaRPr lang="ru-RU" dirty="0"/>
          </a:p>
          <a:p>
            <a:pPr algn="ctr"/>
            <a:r>
              <a:rPr kumimoji="0" lang="ru-RU" altLang="ru-RU" b="0" i="0" u="none" strike="noStrike" cap="none" normalizeH="0" baseline="0" dirty="0">
                <a:ln>
                  <a:noFill/>
                </a:ln>
                <a:solidFill>
                  <a:srgbClr val="333333"/>
                </a:solidFill>
                <a:effectLst/>
              </a:rPr>
              <a:t> У них нет соответствующих «объектов-обёрток», и они не имеют никаких методов.</a:t>
            </a:r>
            <a:endParaRPr lang="ru-RU" dirty="0"/>
          </a:p>
        </p:txBody>
      </p:sp>
      <p:sp>
        <p:nvSpPr>
          <p:cNvPr id="33" name="TextBox 32">
            <a:extLst>
              <a:ext uri="{FF2B5EF4-FFF2-40B4-BE49-F238E27FC236}">
                <a16:creationId xmlns:a16="http://schemas.microsoft.com/office/drawing/2014/main" id="{5667BD2C-EF3B-4252-9516-8F8DF2A1ACDA}"/>
              </a:ext>
            </a:extLst>
          </p:cNvPr>
          <p:cNvSpPr txBox="1"/>
          <p:nvPr/>
        </p:nvSpPr>
        <p:spPr>
          <a:xfrm>
            <a:off x="9038333" y="3881510"/>
            <a:ext cx="2540551" cy="523220"/>
          </a:xfrm>
          <a:prstGeom prst="rect">
            <a:avLst/>
          </a:prstGeom>
          <a:noFill/>
        </p:spPr>
        <p:txBody>
          <a:bodyPr wrap="square">
            <a:spAutoFit/>
          </a:bodyPr>
          <a:lstStyle/>
          <a:p>
            <a:r>
              <a:rPr lang="da-DK" b="0" i="0" dirty="0">
                <a:solidFill>
                  <a:srgbClr val="0077AA"/>
                </a:solidFill>
                <a:effectLst/>
                <a:latin typeface="+mn-lt"/>
              </a:rPr>
              <a:t>let</a:t>
            </a:r>
            <a:r>
              <a:rPr lang="da-DK" b="0" i="0" dirty="0">
                <a:solidFill>
                  <a:srgbClr val="333333"/>
                </a:solidFill>
                <a:effectLst/>
                <a:latin typeface="+mn-lt"/>
              </a:rPr>
              <a:t> n </a:t>
            </a:r>
            <a:r>
              <a:rPr lang="da-DK" b="0" i="0" dirty="0">
                <a:solidFill>
                  <a:srgbClr val="A67F59"/>
                </a:solidFill>
                <a:effectLst/>
                <a:latin typeface="+mn-lt"/>
              </a:rPr>
              <a:t>=</a:t>
            </a:r>
            <a:r>
              <a:rPr lang="da-DK" b="0" i="0" dirty="0">
                <a:solidFill>
                  <a:srgbClr val="333333"/>
                </a:solidFill>
                <a:effectLst/>
                <a:latin typeface="+mn-lt"/>
              </a:rPr>
              <a:t> </a:t>
            </a:r>
            <a:r>
              <a:rPr lang="da-DK" b="0" i="0" dirty="0">
                <a:solidFill>
                  <a:srgbClr val="990055"/>
                </a:solidFill>
                <a:effectLst/>
                <a:latin typeface="+mn-lt"/>
              </a:rPr>
              <a:t>1.23456</a:t>
            </a:r>
            <a:r>
              <a:rPr lang="da-DK" b="0" i="0" dirty="0">
                <a:solidFill>
                  <a:srgbClr val="999999"/>
                </a:solidFill>
                <a:effectLst/>
                <a:latin typeface="+mn-lt"/>
              </a:rPr>
              <a:t>;</a:t>
            </a:r>
            <a:endParaRPr lang="ru-RU" b="0" i="0" dirty="0">
              <a:solidFill>
                <a:srgbClr val="999999"/>
              </a:solidFill>
              <a:effectLst/>
              <a:latin typeface="+mn-lt"/>
            </a:endParaRPr>
          </a:p>
          <a:p>
            <a:r>
              <a:rPr lang="da-DK" b="0" i="0" dirty="0">
                <a:solidFill>
                  <a:srgbClr val="333333"/>
                </a:solidFill>
                <a:effectLst/>
                <a:latin typeface="+mn-lt"/>
              </a:rPr>
              <a:t>n</a:t>
            </a:r>
            <a:r>
              <a:rPr lang="da-DK" b="0" i="0" dirty="0">
                <a:solidFill>
                  <a:srgbClr val="999999"/>
                </a:solidFill>
                <a:effectLst/>
                <a:latin typeface="+mn-lt"/>
              </a:rPr>
              <a:t>.</a:t>
            </a:r>
            <a:r>
              <a:rPr lang="da-DK" b="0" i="0" dirty="0">
                <a:solidFill>
                  <a:srgbClr val="DD4A68"/>
                </a:solidFill>
                <a:effectLst/>
                <a:latin typeface="+mn-lt"/>
              </a:rPr>
              <a:t>toFixed</a:t>
            </a:r>
            <a:r>
              <a:rPr lang="da-DK" b="0" i="0" dirty="0">
                <a:solidFill>
                  <a:srgbClr val="999999"/>
                </a:solidFill>
                <a:effectLst/>
                <a:latin typeface="+mn-lt"/>
              </a:rPr>
              <a:t>(</a:t>
            </a:r>
            <a:r>
              <a:rPr lang="da-DK" b="0" i="0" dirty="0">
                <a:solidFill>
                  <a:srgbClr val="990055"/>
                </a:solidFill>
                <a:effectLst/>
                <a:latin typeface="+mn-lt"/>
              </a:rPr>
              <a:t>2</a:t>
            </a:r>
            <a:r>
              <a:rPr lang="da-DK" b="0" i="0" dirty="0">
                <a:solidFill>
                  <a:srgbClr val="999999"/>
                </a:solidFill>
                <a:effectLst/>
                <a:latin typeface="+mn-lt"/>
              </a:rPr>
              <a:t>);</a:t>
            </a:r>
            <a:r>
              <a:rPr lang="da-DK" b="0" i="0" dirty="0">
                <a:solidFill>
                  <a:srgbClr val="333333"/>
                </a:solidFill>
                <a:effectLst/>
                <a:latin typeface="+mn-lt"/>
              </a:rPr>
              <a:t> </a:t>
            </a:r>
            <a:r>
              <a:rPr lang="da-DK" b="0" i="0" dirty="0">
                <a:solidFill>
                  <a:srgbClr val="708090"/>
                </a:solidFill>
                <a:effectLst/>
                <a:latin typeface="+mn-lt"/>
              </a:rPr>
              <a:t>// 1.23</a:t>
            </a:r>
            <a:endParaRPr lang="ru-RU" dirty="0">
              <a:latin typeface="+mn-lt"/>
            </a:endParaRPr>
          </a:p>
        </p:txBody>
      </p:sp>
      <p:sp>
        <p:nvSpPr>
          <p:cNvPr id="35" name="TextBox 34">
            <a:extLst>
              <a:ext uri="{FF2B5EF4-FFF2-40B4-BE49-F238E27FC236}">
                <a16:creationId xmlns:a16="http://schemas.microsoft.com/office/drawing/2014/main" id="{8698ACE8-0ABD-479D-B0FE-F4964E22843D}"/>
              </a:ext>
            </a:extLst>
          </p:cNvPr>
          <p:cNvSpPr txBox="1"/>
          <p:nvPr/>
        </p:nvSpPr>
        <p:spPr>
          <a:xfrm>
            <a:off x="8996385" y="5549738"/>
            <a:ext cx="2582499" cy="307777"/>
          </a:xfrm>
          <a:prstGeom prst="rect">
            <a:avLst/>
          </a:prstGeom>
          <a:noFill/>
        </p:spPr>
        <p:txBody>
          <a:bodyPr wrap="square">
            <a:spAutoFit/>
          </a:bodyPr>
          <a:lstStyle/>
          <a:p>
            <a:r>
              <a:rPr lang="ru-RU" b="0" i="0" dirty="0">
                <a:solidFill>
                  <a:srgbClr val="C00000"/>
                </a:solidFill>
                <a:effectLst/>
                <a:latin typeface="+mn-lt"/>
              </a:rPr>
              <a:t>очень </a:t>
            </a:r>
            <a:r>
              <a:rPr lang="ru-RU" b="1" i="0" dirty="0">
                <a:solidFill>
                  <a:srgbClr val="C00000"/>
                </a:solidFill>
                <a:effectLst/>
                <a:latin typeface="+mn-lt"/>
              </a:rPr>
              <a:t>не рекомендуется</a:t>
            </a:r>
            <a:r>
              <a:rPr lang="ru-RU" b="0" i="0" dirty="0">
                <a:solidFill>
                  <a:srgbClr val="C00000"/>
                </a:solidFill>
                <a:effectLst/>
                <a:latin typeface="+mn-lt"/>
              </a:rPr>
              <a:t>. </a:t>
            </a:r>
            <a:endParaRPr lang="ru-RU" dirty="0">
              <a:solidFill>
                <a:srgbClr val="C00000"/>
              </a:solidFill>
              <a:latin typeface="+mn-lt"/>
            </a:endParaRPr>
          </a:p>
        </p:txBody>
      </p:sp>
      <p:sp>
        <p:nvSpPr>
          <p:cNvPr id="38" name="TextBox 37">
            <a:extLst>
              <a:ext uri="{FF2B5EF4-FFF2-40B4-BE49-F238E27FC236}">
                <a16:creationId xmlns:a16="http://schemas.microsoft.com/office/drawing/2014/main" id="{155B6061-F83A-4EFB-9DDF-F025D912832F}"/>
              </a:ext>
            </a:extLst>
          </p:cNvPr>
          <p:cNvSpPr txBox="1"/>
          <p:nvPr/>
        </p:nvSpPr>
        <p:spPr>
          <a:xfrm>
            <a:off x="8526819" y="5921862"/>
            <a:ext cx="3563581" cy="523220"/>
          </a:xfrm>
          <a:prstGeom prst="rect">
            <a:avLst/>
          </a:prstGeom>
          <a:noFill/>
        </p:spPr>
        <p:txBody>
          <a:bodyPr wrap="square">
            <a:spAutoFit/>
          </a:bodyPr>
          <a:lstStyle/>
          <a:p>
            <a:r>
              <a:rPr lang="en-US" b="0" i="0" dirty="0">
                <a:solidFill>
                  <a:srgbClr val="0077AA"/>
                </a:solidFill>
                <a:effectLst/>
                <a:latin typeface="+mn-lt"/>
              </a:rPr>
              <a:t>typeof</a:t>
            </a:r>
            <a:r>
              <a:rPr lang="en-US" b="0" i="0" dirty="0">
                <a:solidFill>
                  <a:srgbClr val="333333"/>
                </a:solidFill>
                <a:effectLst/>
                <a:latin typeface="+mn-lt"/>
              </a:rPr>
              <a:t> </a:t>
            </a:r>
            <a:r>
              <a:rPr lang="en-US" b="0" i="0" dirty="0">
                <a:solidFill>
                  <a:srgbClr val="990055"/>
                </a:solidFill>
                <a:effectLst/>
                <a:latin typeface="+mn-lt"/>
              </a:rPr>
              <a:t>0</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a:t>
            </a:r>
            <a:r>
              <a:rPr lang="en-US" b="0" i="0" dirty="0" err="1">
                <a:solidFill>
                  <a:srgbClr val="708090"/>
                </a:solidFill>
                <a:effectLst/>
                <a:latin typeface="+mn-lt"/>
              </a:rPr>
              <a:t>число</a:t>
            </a:r>
            <a:r>
              <a:rPr lang="en-US" b="0" i="0" dirty="0">
                <a:solidFill>
                  <a:srgbClr val="708090"/>
                </a:solidFill>
                <a:effectLst/>
                <a:latin typeface="+mn-lt"/>
              </a:rPr>
              <a:t>"</a:t>
            </a:r>
            <a:endParaRPr lang="ru-RU" b="0" i="0" dirty="0">
              <a:solidFill>
                <a:srgbClr val="708090"/>
              </a:solidFill>
              <a:effectLst/>
              <a:latin typeface="+mn-lt"/>
            </a:endParaRPr>
          </a:p>
          <a:p>
            <a:r>
              <a:rPr lang="en-US" b="0" i="0" dirty="0">
                <a:solidFill>
                  <a:srgbClr val="0077AA"/>
                </a:solidFill>
                <a:effectLst/>
                <a:latin typeface="+mn-lt"/>
              </a:rPr>
              <a:t>typeof</a:t>
            </a:r>
            <a:r>
              <a:rPr lang="en-US" b="0" i="0" dirty="0">
                <a:solidFill>
                  <a:srgbClr val="333333"/>
                </a:solidFill>
                <a:effectLst/>
                <a:latin typeface="+mn-lt"/>
              </a:rPr>
              <a:t> </a:t>
            </a:r>
            <a:r>
              <a:rPr lang="en-US" b="0" i="0" dirty="0">
                <a:solidFill>
                  <a:srgbClr val="0077AA"/>
                </a:solidFill>
                <a:effectLst/>
                <a:latin typeface="+mn-lt"/>
              </a:rPr>
              <a:t>new</a:t>
            </a:r>
            <a:r>
              <a:rPr lang="en-US" b="0" i="0" dirty="0">
                <a:solidFill>
                  <a:srgbClr val="333333"/>
                </a:solidFill>
                <a:effectLst/>
                <a:latin typeface="+mn-lt"/>
              </a:rPr>
              <a:t> </a:t>
            </a:r>
            <a:r>
              <a:rPr lang="en-US" b="0" i="0" dirty="0">
                <a:solidFill>
                  <a:srgbClr val="DD4A68"/>
                </a:solidFill>
                <a:effectLst/>
                <a:latin typeface="+mn-lt"/>
              </a:rPr>
              <a:t>Number</a:t>
            </a:r>
            <a:r>
              <a:rPr lang="en-US" b="0" i="0" dirty="0">
                <a:solidFill>
                  <a:srgbClr val="999999"/>
                </a:solidFill>
                <a:effectLst/>
                <a:latin typeface="+mn-lt"/>
              </a:rPr>
              <a:t>(</a:t>
            </a:r>
            <a:r>
              <a:rPr lang="en-US" b="0" i="0" dirty="0">
                <a:solidFill>
                  <a:srgbClr val="990055"/>
                </a:solidFill>
                <a:effectLst/>
                <a:latin typeface="+mn-lt"/>
              </a:rPr>
              <a:t>0</a:t>
            </a:r>
            <a:r>
              <a:rPr lang="en-US" b="0" i="0" dirty="0">
                <a:solidFill>
                  <a:srgbClr val="999999"/>
                </a:solidFill>
                <a:effectLst/>
                <a:latin typeface="+mn-lt"/>
              </a:rPr>
              <a:t>);</a:t>
            </a:r>
            <a:r>
              <a:rPr lang="en-US" b="0" i="0" dirty="0">
                <a:solidFill>
                  <a:srgbClr val="333333"/>
                </a:solidFill>
                <a:effectLst/>
                <a:latin typeface="+mn-lt"/>
              </a:rPr>
              <a:t> </a:t>
            </a:r>
            <a:r>
              <a:rPr lang="en-US" b="0" i="0" dirty="0">
                <a:solidFill>
                  <a:srgbClr val="708090"/>
                </a:solidFill>
                <a:effectLst/>
                <a:latin typeface="+mn-lt"/>
              </a:rPr>
              <a:t>// "object"!</a:t>
            </a:r>
            <a:endParaRPr lang="ru-RU" dirty="0">
              <a:latin typeface="+mn-lt"/>
            </a:endParaRPr>
          </a:p>
        </p:txBody>
      </p:sp>
      <p:sp>
        <p:nvSpPr>
          <p:cNvPr id="40" name="TextBox 39">
            <a:extLst>
              <a:ext uri="{FF2B5EF4-FFF2-40B4-BE49-F238E27FC236}">
                <a16:creationId xmlns:a16="http://schemas.microsoft.com/office/drawing/2014/main" id="{AD538968-5826-445F-8A37-011F6A75F10D}"/>
              </a:ext>
            </a:extLst>
          </p:cNvPr>
          <p:cNvSpPr txBox="1"/>
          <p:nvPr/>
        </p:nvSpPr>
        <p:spPr>
          <a:xfrm>
            <a:off x="234603" y="5857515"/>
            <a:ext cx="3105497" cy="307777"/>
          </a:xfrm>
          <a:prstGeom prst="rect">
            <a:avLst/>
          </a:prstGeom>
          <a:noFill/>
        </p:spPr>
        <p:txBody>
          <a:bodyPr wrap="square">
            <a:spAutoFit/>
          </a:bodyPr>
          <a:lstStyle/>
          <a:p>
            <a:r>
              <a:rPr lang="ru-RU" b="0" i="0" dirty="0">
                <a:solidFill>
                  <a:schemeClr val="accent6"/>
                </a:solidFill>
                <a:effectLst/>
                <a:latin typeface="+mn-lt"/>
              </a:rPr>
              <a:t>следующее вполне </a:t>
            </a:r>
            <a:r>
              <a:rPr lang="ru-RU" b="1" i="0" dirty="0">
                <a:solidFill>
                  <a:schemeClr val="accent6"/>
                </a:solidFill>
                <a:effectLst/>
                <a:latin typeface="+mn-lt"/>
              </a:rPr>
              <a:t>допустимо</a:t>
            </a:r>
            <a:r>
              <a:rPr lang="ru-RU" b="0" i="0" dirty="0">
                <a:solidFill>
                  <a:schemeClr val="accent6"/>
                </a:solidFill>
                <a:effectLst/>
                <a:latin typeface="+mn-lt"/>
              </a:rPr>
              <a:t>:</a:t>
            </a:r>
            <a:endParaRPr lang="ru-RU" dirty="0">
              <a:solidFill>
                <a:schemeClr val="accent6"/>
              </a:solidFill>
              <a:latin typeface="+mn-lt"/>
            </a:endParaRPr>
          </a:p>
        </p:txBody>
      </p:sp>
      <p:sp>
        <p:nvSpPr>
          <p:cNvPr id="34" name="Rectangle 5">
            <a:extLst>
              <a:ext uri="{FF2B5EF4-FFF2-40B4-BE49-F238E27FC236}">
                <a16:creationId xmlns:a16="http://schemas.microsoft.com/office/drawing/2014/main" id="{8954AB8A-C16A-4970-9E17-A40A722524CD}"/>
              </a:ext>
            </a:extLst>
          </p:cNvPr>
          <p:cNvSpPr>
            <a:spLocks noChangeArrowheads="1"/>
          </p:cNvSpPr>
          <p:nvPr/>
        </p:nvSpPr>
        <p:spPr bwMode="auto">
          <a:xfrm>
            <a:off x="234603" y="6344540"/>
            <a:ext cx="3871253" cy="184666"/>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0077AA"/>
                </a:solidFill>
                <a:effectLst/>
                <a:latin typeface="+mn-lt"/>
              </a:rPr>
              <a:t>let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err="1">
                <a:ln>
                  <a:noFill/>
                </a:ln>
                <a:solidFill>
                  <a:srgbClr val="333333"/>
                </a:solidFill>
                <a:effectLst/>
                <a:latin typeface="+mn-lt"/>
              </a:rPr>
              <a:t>num</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a:ln>
                  <a:noFill/>
                </a:ln>
                <a:solidFill>
                  <a:srgbClr val="A67F59"/>
                </a:solidFill>
                <a:effectLst/>
                <a:latin typeface="+mn-lt"/>
              </a:rPr>
              <a: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err="1">
                <a:ln>
                  <a:noFill/>
                </a:ln>
                <a:solidFill>
                  <a:srgbClr val="DD4A68"/>
                </a:solidFill>
                <a:effectLst/>
                <a:latin typeface="+mn-lt"/>
              </a:rPr>
              <a:t>Number</a:t>
            </a:r>
            <a:r>
              <a:rPr kumimoji="0" lang="ru-RU" altLang="ru-RU" sz="1200" b="0" i="0" u="none" strike="noStrike" cap="none" normalizeH="0" baseline="0" dirty="0">
                <a:ln>
                  <a:noFill/>
                </a:ln>
                <a:solidFill>
                  <a:srgbClr val="999999"/>
                </a:solidFill>
                <a:effectLst/>
                <a:latin typeface="+mn-lt"/>
              </a:rPr>
              <a:t>(</a:t>
            </a:r>
            <a:r>
              <a:rPr kumimoji="0" lang="ru-RU" altLang="ru-RU" sz="1200" b="0" i="0" u="none" strike="noStrike" cap="none" normalizeH="0" baseline="0" dirty="0">
                <a:ln>
                  <a:noFill/>
                </a:ln>
                <a:solidFill>
                  <a:srgbClr val="669900"/>
                </a:solidFill>
                <a:effectLst/>
                <a:latin typeface="+mn-lt"/>
              </a:rPr>
              <a:t>"123"</a:t>
            </a:r>
            <a:r>
              <a:rPr kumimoji="0" lang="ru-RU" altLang="ru-RU" sz="1200" b="0" i="0" u="none" strike="noStrike" cap="none" normalizeH="0" baseline="0" dirty="0">
                <a:ln>
                  <a:noFill/>
                </a:ln>
                <a:solidFill>
                  <a:srgbClr val="999999"/>
                </a:solidFill>
                <a:effectLst/>
                <a:latin typeface="+mn-lt"/>
              </a:rPr>
              <a:t>);</a:t>
            </a:r>
            <a:r>
              <a:rPr kumimoji="0" lang="ru-RU" altLang="ru-RU" sz="1200" b="0" i="0" u="none" strike="noStrike" cap="none" normalizeH="0" baseline="0" dirty="0">
                <a:ln>
                  <a:noFill/>
                </a:ln>
                <a:solidFill>
                  <a:srgbClr val="333333"/>
                </a:solidFill>
                <a:effectLst/>
                <a:latin typeface="+mn-lt"/>
              </a:rPr>
              <a:t> </a:t>
            </a:r>
            <a:r>
              <a:rPr kumimoji="0" lang="ru-RU" altLang="ru-RU" sz="1200" b="0" i="0" u="none" strike="noStrike" cap="none" normalizeH="0" baseline="0" dirty="0">
                <a:ln>
                  <a:noFill/>
                </a:ln>
                <a:solidFill>
                  <a:srgbClr val="708090"/>
                </a:solidFill>
                <a:effectLst/>
                <a:latin typeface="+mn-lt"/>
              </a:rPr>
              <a:t>// превращает строку в число</a:t>
            </a:r>
            <a:endParaRPr kumimoji="0" lang="ru-RU" altLang="ru-RU" sz="1200" b="0" i="0" u="none" strike="noStrike" cap="none" normalizeH="0" baseline="0" dirty="0">
              <a:ln>
                <a:noFill/>
              </a:ln>
              <a:solidFill>
                <a:schemeClr val="tx1"/>
              </a:solidFill>
              <a:effectLst/>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1841863"/>
            <a:ext cx="12192000" cy="5016137"/>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1" name="Google Shape;251;p17"/>
          <p:cNvSpPr txBox="1"/>
          <p:nvPr/>
        </p:nvSpPr>
        <p:spPr>
          <a:xfrm>
            <a:off x="4245351" y="352857"/>
            <a:ext cx="3161290"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Cycles</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10263895" y="1202040"/>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pic>
        <p:nvPicPr>
          <p:cNvPr id="3" name="Рисунок 2">
            <a:extLst>
              <a:ext uri="{FF2B5EF4-FFF2-40B4-BE49-F238E27FC236}">
                <a16:creationId xmlns:a16="http://schemas.microsoft.com/office/drawing/2014/main" id="{DCC49A2A-5203-4828-827E-5B9AFAB6F56E}"/>
              </a:ext>
            </a:extLst>
          </p:cNvPr>
          <p:cNvPicPr>
            <a:picLocks noChangeAspect="1"/>
          </p:cNvPicPr>
          <p:nvPr/>
        </p:nvPicPr>
        <p:blipFill>
          <a:blip r:embed="rId5"/>
          <a:stretch>
            <a:fillRect/>
          </a:stretch>
        </p:blipFill>
        <p:spPr>
          <a:xfrm>
            <a:off x="124201" y="3908933"/>
            <a:ext cx="4121150" cy="2390267"/>
          </a:xfrm>
          <a:prstGeom prst="rect">
            <a:avLst/>
          </a:prstGeom>
        </p:spPr>
      </p:pic>
      <p:pic>
        <p:nvPicPr>
          <p:cNvPr id="5" name="Рисунок 4">
            <a:extLst>
              <a:ext uri="{FF2B5EF4-FFF2-40B4-BE49-F238E27FC236}">
                <a16:creationId xmlns:a16="http://schemas.microsoft.com/office/drawing/2014/main" id="{8CB4322E-8E19-417A-AFDF-57C477691718}"/>
              </a:ext>
            </a:extLst>
          </p:cNvPr>
          <p:cNvPicPr>
            <a:picLocks noChangeAspect="1"/>
          </p:cNvPicPr>
          <p:nvPr/>
        </p:nvPicPr>
        <p:blipFill>
          <a:blip r:embed="rId6"/>
          <a:stretch>
            <a:fillRect/>
          </a:stretch>
        </p:blipFill>
        <p:spPr>
          <a:xfrm>
            <a:off x="7073900" y="3908933"/>
            <a:ext cx="4648200" cy="2572004"/>
          </a:xfrm>
          <a:prstGeom prst="rect">
            <a:avLst/>
          </a:prstGeom>
        </p:spPr>
      </p:pic>
      <p:pic>
        <p:nvPicPr>
          <p:cNvPr id="7" name="Рисунок 6">
            <a:extLst>
              <a:ext uri="{FF2B5EF4-FFF2-40B4-BE49-F238E27FC236}">
                <a16:creationId xmlns:a16="http://schemas.microsoft.com/office/drawing/2014/main" id="{E8304174-D258-4B82-89F1-251AC0B3E0EE}"/>
              </a:ext>
            </a:extLst>
          </p:cNvPr>
          <p:cNvPicPr>
            <a:picLocks noChangeAspect="1"/>
          </p:cNvPicPr>
          <p:nvPr/>
        </p:nvPicPr>
        <p:blipFill>
          <a:blip r:embed="rId7"/>
          <a:stretch>
            <a:fillRect/>
          </a:stretch>
        </p:blipFill>
        <p:spPr>
          <a:xfrm>
            <a:off x="4406900" y="1841863"/>
            <a:ext cx="2667000" cy="2000250"/>
          </a:xfrm>
          <a:prstGeom prst="rect">
            <a:avLst/>
          </a:prstGeom>
        </p:spPr>
      </p:pic>
      <p:sp>
        <p:nvSpPr>
          <p:cNvPr id="14" name="TextBox 13">
            <a:extLst>
              <a:ext uri="{FF2B5EF4-FFF2-40B4-BE49-F238E27FC236}">
                <a16:creationId xmlns:a16="http://schemas.microsoft.com/office/drawing/2014/main" id="{2BDB56E3-D218-4DB1-B25C-39909B20AA16}"/>
              </a:ext>
            </a:extLst>
          </p:cNvPr>
          <p:cNvSpPr txBox="1"/>
          <p:nvPr/>
        </p:nvSpPr>
        <p:spPr>
          <a:xfrm>
            <a:off x="7340600" y="1915481"/>
            <a:ext cx="3841750" cy="523220"/>
          </a:xfrm>
          <a:prstGeom prst="rect">
            <a:avLst/>
          </a:prstGeom>
          <a:noFill/>
        </p:spPr>
        <p:txBody>
          <a:bodyPr wrap="square">
            <a:spAutoFit/>
          </a:bodyPr>
          <a:lstStyle/>
          <a:p>
            <a:r>
              <a:rPr lang="ru-RU" b="0" i="0" dirty="0">
                <a:solidFill>
                  <a:srgbClr val="222222"/>
                </a:solidFill>
                <a:effectLst/>
                <a:latin typeface="+mn-lt"/>
              </a:rPr>
              <a:t> главная задача цикла – повторить одни и те же конструкции языка несколько раз. </a:t>
            </a:r>
            <a:endParaRPr lang="ru-RU"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1078</Words>
  <Application>Microsoft Office PowerPoint</Application>
  <PresentationFormat>Широкоэкранный</PresentationFormat>
  <Paragraphs>154</Paragraphs>
  <Slides>26</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Consolas</vt:lpstr>
      <vt:lpstr>Helvetica</vt:lpstr>
      <vt:lpstr>Wingdings</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34</cp:revision>
  <dcterms:modified xsi:type="dcterms:W3CDTF">2021-11-06T06:38:18Z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